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30"/>
  </p:notesMasterIdLst>
  <p:sldIdLst>
    <p:sldId id="256" r:id="rId2"/>
    <p:sldId id="431" r:id="rId3"/>
    <p:sldId id="394" r:id="rId4"/>
    <p:sldId id="395" r:id="rId5"/>
    <p:sldId id="432" r:id="rId6"/>
    <p:sldId id="396" r:id="rId7"/>
    <p:sldId id="422" r:id="rId8"/>
    <p:sldId id="423" r:id="rId9"/>
    <p:sldId id="418" r:id="rId10"/>
    <p:sldId id="397" r:id="rId11"/>
    <p:sldId id="399" r:id="rId12"/>
    <p:sldId id="400" r:id="rId13"/>
    <p:sldId id="401" r:id="rId14"/>
    <p:sldId id="402" r:id="rId15"/>
    <p:sldId id="403" r:id="rId16"/>
    <p:sldId id="424" r:id="rId17"/>
    <p:sldId id="425" r:id="rId18"/>
    <p:sldId id="426" r:id="rId19"/>
    <p:sldId id="406" r:id="rId20"/>
    <p:sldId id="427" r:id="rId21"/>
    <p:sldId id="428" r:id="rId22"/>
    <p:sldId id="429" r:id="rId23"/>
    <p:sldId id="430" r:id="rId24"/>
    <p:sldId id="419" r:id="rId25"/>
    <p:sldId id="408" r:id="rId26"/>
    <p:sldId id="415" r:id="rId27"/>
    <p:sldId id="416" r:id="rId28"/>
    <p:sldId id="417" r:id="rId2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3809" autoAdjust="0"/>
  </p:normalViewPr>
  <p:slideViewPr>
    <p:cSldViewPr snapToGrid="0" snapToObjects="1">
      <p:cViewPr>
        <p:scale>
          <a:sx n="100" d="100"/>
          <a:sy n="100" d="100"/>
        </p:scale>
        <p:origin x="-954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53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20.12.2021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1510747" y="2059643"/>
            <a:ext cx="986063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tserrat" pitchFamily="2" charset="0"/>
              </a:rPr>
              <a:t>Форма №</a:t>
            </a:r>
            <a:r>
              <a:rPr lang="ru-RU" sz="4800" b="1" dirty="0">
                <a:latin typeface="Montserrat" pitchFamily="2" charset="0"/>
              </a:rPr>
              <a:t>30</a:t>
            </a:r>
            <a:r>
              <a:rPr lang="ru-RU" sz="3200" b="1" dirty="0">
                <a:latin typeface="Montserrat" pitchFamily="2" charset="0"/>
              </a:rPr>
              <a:t/>
            </a:r>
            <a:br>
              <a:rPr lang="ru-RU" sz="3200" b="1" dirty="0">
                <a:latin typeface="Montserrat" pitchFamily="2" charset="0"/>
              </a:rPr>
            </a:br>
            <a:r>
              <a:rPr lang="ru-RU" sz="3200" b="1" dirty="0">
                <a:latin typeface="Montserrat" pitchFamily="2" charset="0"/>
              </a:rPr>
              <a:t>«Сведения о медицинской </a:t>
            </a:r>
            <a:r>
              <a:rPr lang="ru-RU" sz="3200" b="1" dirty="0" smtClean="0">
                <a:latin typeface="Montserrat" pitchFamily="2" charset="0"/>
              </a:rPr>
              <a:t>организации»</a:t>
            </a:r>
          </a:p>
          <a:p>
            <a:endParaRPr lang="ru-RU" sz="3200" b="1" dirty="0" smtClean="0">
              <a:latin typeface="Montserrat" pitchFamily="2" charset="0"/>
            </a:endParaRPr>
          </a:p>
          <a:p>
            <a:r>
              <a:rPr lang="ru-RU" sz="3200" dirty="0" smtClean="0">
                <a:latin typeface="Montserrat" pitchFamily="2" charset="0"/>
              </a:rPr>
              <a:t>Требования и порядок составления годового отчета за </a:t>
            </a:r>
            <a:r>
              <a:rPr lang="ru-RU" sz="4400" dirty="0" smtClean="0">
                <a:latin typeface="Montserrat" pitchFamily="2" charset="0"/>
              </a:rPr>
              <a:t>2021</a:t>
            </a:r>
            <a:r>
              <a:rPr lang="ru-RU" sz="3200" dirty="0" smtClean="0">
                <a:latin typeface="Montserrat" pitchFamily="2" charset="0"/>
              </a:rPr>
              <a:t> год</a:t>
            </a:r>
            <a:endParaRPr lang="en-US" sz="3200" b="1" dirty="0" smtClean="0"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66091"/>
              </p:ext>
            </p:extLst>
          </p:nvPr>
        </p:nvGraphicFramePr>
        <p:xfrm>
          <a:off x="156307" y="932464"/>
          <a:ext cx="10974255" cy="5722280"/>
        </p:xfrm>
        <a:graphic>
          <a:graphicData uri="http://schemas.openxmlformats.org/drawingml/2006/table">
            <a:tbl>
              <a:tblPr firstRow="1" firstCol="1" bandRow="1"/>
              <a:tblGrid>
                <a:gridCol w="5989748">
                  <a:extLst>
                    <a:ext uri="{9D8B030D-6E8A-4147-A177-3AD203B41FA5}">
                      <a16:colId xmlns="" xmlns:a16="http://schemas.microsoft.com/office/drawing/2014/main" val="546733293"/>
                    </a:ext>
                  </a:extLst>
                </a:gridCol>
                <a:gridCol w="790147">
                  <a:extLst>
                    <a:ext uri="{9D8B030D-6E8A-4147-A177-3AD203B41FA5}">
                      <a16:colId xmlns="" xmlns:a16="http://schemas.microsoft.com/office/drawing/2014/main" val="2299872799"/>
                    </a:ext>
                  </a:extLst>
                </a:gridCol>
                <a:gridCol w="1349833">
                  <a:extLst>
                    <a:ext uri="{9D8B030D-6E8A-4147-A177-3AD203B41FA5}">
                      <a16:colId xmlns="" xmlns:a16="http://schemas.microsoft.com/office/drawing/2014/main" val="295140511"/>
                    </a:ext>
                  </a:extLst>
                </a:gridCol>
                <a:gridCol w="1233506">
                  <a:extLst>
                    <a:ext uri="{9D8B030D-6E8A-4147-A177-3AD203B41FA5}">
                      <a16:colId xmlns="" xmlns:a16="http://schemas.microsoft.com/office/drawing/2014/main" val="3194398229"/>
                    </a:ext>
                  </a:extLst>
                </a:gridCol>
                <a:gridCol w="1611021">
                  <a:extLst>
                    <a:ext uri="{9D8B030D-6E8A-4147-A177-3AD203B41FA5}">
                      <a16:colId xmlns="" xmlns:a16="http://schemas.microsoft.com/office/drawing/2014/main" val="932187297"/>
                    </a:ext>
                  </a:extLst>
                </a:gridCol>
              </a:tblGrid>
              <a:tr h="58372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5667011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31298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Дистанционно-диагностические кабинеты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190001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7039356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7677444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Домовые хозяйства, на которые возложены функции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оказанию первой помощи (ДХПП)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679009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Женские консультации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9319511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имеющие в своем составе дневные стационары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918971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имеющие в своем составе кабинеты медико-социальной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314749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врачебные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848718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фельдшерские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76553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280159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99108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Информационно-аналитические отделы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956996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Искусcтвенного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пневмоторакса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48745314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Искусственной </a:t>
                      </a:r>
                      <a:r>
                        <a:rPr lang="ru-RU" sz="900" b="1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инсеминации</a:t>
                      </a:r>
                      <a:r>
                        <a:rPr lang="ru-RU" sz="900" b="1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женщин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649956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Кардиологические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3225604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Клинико-диагностические центры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0446509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Колопроктологические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4909676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Компьютерной томографии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0539478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87786529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359477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5917597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827855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93413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Консультативно-оздоровительные отделы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5696467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Лаборатории, всего, из них: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9608406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зуботехнические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334107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клинико-диагностические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7707604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275967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микробиологические (бактериологические)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60748309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97127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патолого-анатомические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489314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8257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…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60155828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6983045" y="3726243"/>
            <a:ext cx="4091355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Строка(26 в 2019) </a:t>
            </a:r>
            <a:r>
              <a:rPr lang="ru-RU" altLang="ru-RU" sz="1100" b="1" dirty="0">
                <a:latin typeface="Times New Roman" panose="02020603050405020304" pitchFamily="18" charset="0"/>
              </a:rPr>
              <a:t>126 «Центры (отделения)  вспомогательных репродуктивных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технологий»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35445" y="5471926"/>
            <a:ext cx="4144859" cy="936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33 «лаборатории» указываются централизованные лаборатории, которые созданы </a:t>
            </a:r>
            <a:r>
              <a:rPr lang="ru-RU" altLang="ru-RU" sz="1100" b="1" dirty="0">
                <a:latin typeface="Times New Roman" panose="02020603050405020304" pitchFamily="18" charset="0"/>
              </a:rPr>
              <a:t>приказом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органа </a:t>
            </a:r>
            <a:r>
              <a:rPr lang="ru-RU" altLang="ru-RU" sz="1100" b="1" dirty="0">
                <a:latin typeface="Times New Roman" panose="02020603050405020304" pitchFamily="18" charset="0"/>
              </a:rPr>
              <a:t>исполнительной власти в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сфере здравоохранения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Для выполнения </a:t>
            </a:r>
            <a:r>
              <a:rPr lang="ru-RU" altLang="ru-RU" sz="1100" b="1" dirty="0">
                <a:latin typeface="Times New Roman" panose="02020603050405020304" pitchFamily="18" charset="0"/>
              </a:rPr>
              <a:t>определенных видов исследований для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нескольких организаций.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4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039208" y="2424479"/>
            <a:ext cx="2472116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Выделяются только входящие в Медицинские организации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1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485737"/>
              </p:ext>
            </p:extLst>
          </p:nvPr>
        </p:nvGraphicFramePr>
        <p:xfrm>
          <a:off x="216019" y="765915"/>
          <a:ext cx="11296044" cy="6182009"/>
        </p:xfrm>
        <a:graphic>
          <a:graphicData uri="http://schemas.openxmlformats.org/drawingml/2006/table">
            <a:tbl>
              <a:tblPr firstRow="1" firstCol="1" bandRow="1"/>
              <a:tblGrid>
                <a:gridCol w="6165379">
                  <a:extLst>
                    <a:ext uri="{9D8B030D-6E8A-4147-A177-3AD203B41FA5}">
                      <a16:colId xmlns="" xmlns:a16="http://schemas.microsoft.com/office/drawing/2014/main" val="2839961602"/>
                    </a:ext>
                  </a:extLst>
                </a:gridCol>
                <a:gridCol w="813316">
                  <a:extLst>
                    <a:ext uri="{9D8B030D-6E8A-4147-A177-3AD203B41FA5}">
                      <a16:colId xmlns="" xmlns:a16="http://schemas.microsoft.com/office/drawing/2014/main" val="516157374"/>
                    </a:ext>
                  </a:extLst>
                </a:gridCol>
                <a:gridCol w="1389414">
                  <a:extLst>
                    <a:ext uri="{9D8B030D-6E8A-4147-A177-3AD203B41FA5}">
                      <a16:colId xmlns="" xmlns:a16="http://schemas.microsoft.com/office/drawing/2014/main" val="3476664962"/>
                    </a:ext>
                  </a:extLst>
                </a:gridCol>
                <a:gridCol w="1269675">
                  <a:extLst>
                    <a:ext uri="{9D8B030D-6E8A-4147-A177-3AD203B41FA5}">
                      <a16:colId xmlns="" xmlns:a16="http://schemas.microsoft.com/office/drawing/2014/main" val="2097458236"/>
                    </a:ext>
                  </a:extLst>
                </a:gridCol>
                <a:gridCol w="1658260">
                  <a:extLst>
                    <a:ext uri="{9D8B030D-6E8A-4147-A177-3AD203B41FA5}">
                      <a16:colId xmlns="" xmlns:a16="http://schemas.microsoft.com/office/drawing/2014/main" val="862591851"/>
                    </a:ext>
                  </a:extLst>
                </a:gridCol>
              </a:tblGrid>
              <a:tr h="10887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6886870"/>
                  </a:ext>
                </a:extLst>
              </a:tr>
              <a:tr h="15553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1080492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издательской и полиграфической деятельности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4189515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межсекторальных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внешних связей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264871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программного обеспечения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4954489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сетевых технологий и защиты информации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1932914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сбора баз данных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5151746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88499395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кризисных состояний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420434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рентгеноэндоваскулярной диагностики и лечения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7077393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социально-психологической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758761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095410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статистики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549994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167035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529728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для детей до 3 лет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476443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стр. 70: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751000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70256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032841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409203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2431592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3226260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медико-криминалистические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5368598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мониторинга здоровья населения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04473728"/>
                  </a:ext>
                </a:extLst>
              </a:tr>
              <a:tr h="261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(пункты, кабинеты) неотложной медицинской помощи, оказывающих медицинскую помощь в амбулаторных условиях, всего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298092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в том числе: взрослому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9054222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детскому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7153896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496552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 (стационарные)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2234220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судебно-медицинских экспертиз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6595880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статистики в составе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оргметодотдела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3081192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сложных судебно-медицинских экспертиз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3125744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судебно-биохимические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1362899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судебно-гистологические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1293806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вещественных доказательств 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4432159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трупов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03999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судебно-химические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9487403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7022122" y="3687098"/>
            <a:ext cx="4489941" cy="2361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66 сравниваем со строкой 70.4 прошлого года «на </a:t>
            </a:r>
            <a:r>
              <a:rPr lang="en-US" altLang="ru-RU" sz="1100" b="1" dirty="0" smtClean="0">
                <a:latin typeface="Times New Roman" panose="02020603050405020304" pitchFamily="18" charset="0"/>
              </a:rPr>
              <a:t>III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 этапе»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46693" y="3372813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64 = строке 68+79 прошлого года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7022122" y="5881827"/>
            <a:ext cx="4380525" cy="784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75 </a:t>
            </a:r>
            <a:r>
              <a:rPr lang="ru-RU" altLang="ru-RU" sz="1100" b="1" dirty="0">
                <a:latin typeface="Times New Roman" panose="02020603050405020304" pitchFamily="18" charset="0"/>
              </a:rPr>
              <a:t>заполняют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медицинские организации, имеющие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подразделения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(например в составе: ЦРБ, районных больниц и т.д.).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687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03948"/>
              </p:ext>
            </p:extLst>
          </p:nvPr>
        </p:nvGraphicFramePr>
        <p:xfrm>
          <a:off x="216019" y="734643"/>
          <a:ext cx="11626147" cy="5769426"/>
        </p:xfrm>
        <a:graphic>
          <a:graphicData uri="http://schemas.openxmlformats.org/drawingml/2006/table">
            <a:tbl>
              <a:tblPr firstRow="1" firstCol="1" bandRow="1"/>
              <a:tblGrid>
                <a:gridCol w="6345550">
                  <a:extLst>
                    <a:ext uri="{9D8B030D-6E8A-4147-A177-3AD203B41FA5}">
                      <a16:colId xmlns="" xmlns:a16="http://schemas.microsoft.com/office/drawing/2014/main" val="2727339725"/>
                    </a:ext>
                  </a:extLst>
                </a:gridCol>
                <a:gridCol w="837083">
                  <a:extLst>
                    <a:ext uri="{9D8B030D-6E8A-4147-A177-3AD203B41FA5}">
                      <a16:colId xmlns="" xmlns:a16="http://schemas.microsoft.com/office/drawing/2014/main" val="2576192849"/>
                    </a:ext>
                  </a:extLst>
                </a:gridCol>
                <a:gridCol w="1430017">
                  <a:extLst>
                    <a:ext uri="{9D8B030D-6E8A-4147-A177-3AD203B41FA5}">
                      <a16:colId xmlns="" xmlns:a16="http://schemas.microsoft.com/office/drawing/2014/main" val="4090368976"/>
                    </a:ext>
                  </a:extLst>
                </a:gridCol>
                <a:gridCol w="1306778">
                  <a:extLst>
                    <a:ext uri="{9D8B030D-6E8A-4147-A177-3AD203B41FA5}">
                      <a16:colId xmlns="" xmlns:a16="http://schemas.microsoft.com/office/drawing/2014/main" val="3830446390"/>
                    </a:ext>
                  </a:extLst>
                </a:gridCol>
                <a:gridCol w="1706719">
                  <a:extLst>
                    <a:ext uri="{9D8B030D-6E8A-4147-A177-3AD203B41FA5}">
                      <a16:colId xmlns="" xmlns:a16="http://schemas.microsoft.com/office/drawing/2014/main" val="508330410"/>
                    </a:ext>
                  </a:extLst>
                </a:gridCol>
              </a:tblGrid>
              <a:tr h="67212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41338837"/>
                  </a:ext>
                </a:extLst>
              </a:tr>
              <a:tr h="1595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3769611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судебно-цитологические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17881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консультативной помощи и медицинской эвакуации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594284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3333634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Оториноларингологические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944427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Офтальмологические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90797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Охраны репродуктивного здоровья подростков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2159424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Паллиативной медицинской помощи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1524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349209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Патолого-анатомические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77769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948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 составе: патолого-анатомических бюро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347898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бюро судебно-медицинской экспертизы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76807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Переливания крови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4382143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Перинатальные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6162419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Платные кабинеты (отделения)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1908769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4910250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Поликлиники (поликлинические отделения)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7436096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643892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медицинской генетике  (медико-генетические консультации)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7461326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63915492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специализированные центры (кабинеты) профилактики и лечения инфекций, передаваемых преимущественно половым путем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8402708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наркологические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262880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Прививочные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667006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6753195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Профпатологические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0583849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Психиатрические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228535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086348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Психоэндокринологические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0237311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Пульмонологические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7940663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Пункты сбора грудного молока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5652776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6959624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998736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Ревматологические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8297071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Редакционно-издательские отделы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2780959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779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83831"/>
              </p:ext>
            </p:extLst>
          </p:nvPr>
        </p:nvGraphicFramePr>
        <p:xfrm>
          <a:off x="216018" y="443239"/>
          <a:ext cx="11366381" cy="5843901"/>
        </p:xfrm>
        <a:graphic>
          <a:graphicData uri="http://schemas.openxmlformats.org/drawingml/2006/table">
            <a:tbl>
              <a:tblPr firstRow="1" firstCol="1" bandRow="1"/>
              <a:tblGrid>
                <a:gridCol w="4910874">
                  <a:extLst>
                    <a:ext uri="{9D8B030D-6E8A-4147-A177-3AD203B41FA5}">
                      <a16:colId xmlns="" xmlns:a16="http://schemas.microsoft.com/office/drawing/2014/main" val="1357505311"/>
                    </a:ext>
                  </a:extLst>
                </a:gridCol>
                <a:gridCol w="2111277">
                  <a:extLst>
                    <a:ext uri="{9D8B030D-6E8A-4147-A177-3AD203B41FA5}">
                      <a16:colId xmlns="" xmlns:a16="http://schemas.microsoft.com/office/drawing/2014/main" val="1351034036"/>
                    </a:ext>
                  </a:extLst>
                </a:gridCol>
                <a:gridCol w="1398064">
                  <a:extLst>
                    <a:ext uri="{9D8B030D-6E8A-4147-A177-3AD203B41FA5}">
                      <a16:colId xmlns="" xmlns:a16="http://schemas.microsoft.com/office/drawing/2014/main" val="4189196519"/>
                    </a:ext>
                  </a:extLst>
                </a:gridCol>
                <a:gridCol w="1277581">
                  <a:extLst>
                    <a:ext uri="{9D8B030D-6E8A-4147-A177-3AD203B41FA5}">
                      <a16:colId xmlns="" xmlns:a16="http://schemas.microsoft.com/office/drawing/2014/main" val="2370060705"/>
                    </a:ext>
                  </a:extLst>
                </a:gridCol>
                <a:gridCol w="1668585">
                  <a:extLst>
                    <a:ext uri="{9D8B030D-6E8A-4147-A177-3AD203B41FA5}">
                      <a16:colId xmlns="" xmlns:a16="http://schemas.microsoft.com/office/drawing/2014/main" val="2945726424"/>
                    </a:ext>
                  </a:extLst>
                </a:gridCol>
              </a:tblGrid>
              <a:tr h="74949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41561001"/>
                  </a:ext>
                </a:extLst>
              </a:tr>
              <a:tr h="1499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3305617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515282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8370109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Рефлексотерапии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3412337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Санаторно-курортные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5031886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для детей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918611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Сексологические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109802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Смотровые кабинеты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559374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Социально-правовые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523264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Спортивной медицины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02730554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Стоматологические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950110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 высших, средних специальных учебных заведениях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577022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в общеобразовательных школах, лицеях, гимназиях, колледжах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3179917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на промышленных предприятиях,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призывных пунктах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527081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Сурдологические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34805821"/>
                  </a:ext>
                </a:extLst>
              </a:tr>
              <a:tr h="143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782955" algn="l"/>
                        </a:tabLs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0467110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Телефон доверия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374804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7261394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39058582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Травматологические (ортопедические)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3380365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Трансфузиологические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0232225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Ультразвуковой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3202077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7675183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Участковые больницы в составе медицинской организации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047410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78001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176194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Физиотерапевтические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3178640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Флюорографические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42022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Фтизиатрические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36317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Функциональной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512237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91584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1625081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хирургии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3211576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(отделения)  вспомогательных репродуктивных технологий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27810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врача общей практики (семейного врача)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3405025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гериатрические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95507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взрослых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68543045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7</a:t>
            </a: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474570" y="5481607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124 = т 1002 строке 1, графе 3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68186" y="2274094"/>
          <a:ext cx="9455628" cy="3454400"/>
        </p:xfrm>
        <a:graphic>
          <a:graphicData uri="http://schemas.openxmlformats.org/drawingml/2006/table">
            <a:tbl>
              <a:tblPr firstRow="1" firstCol="1" bandRow="1"/>
              <a:tblGrid>
                <a:gridCol w="5160882">
                  <a:extLst>
                    <a:ext uri="{9D8B030D-6E8A-4147-A177-3AD203B41FA5}">
                      <a16:colId xmlns="" xmlns:a16="http://schemas.microsoft.com/office/drawing/2014/main" val="3518007766"/>
                    </a:ext>
                  </a:extLst>
                </a:gridCol>
                <a:gridCol w="680805">
                  <a:extLst>
                    <a:ext uri="{9D8B030D-6E8A-4147-A177-3AD203B41FA5}">
                      <a16:colId xmlns="" xmlns:a16="http://schemas.microsoft.com/office/drawing/2014/main" val="3687408511"/>
                    </a:ext>
                  </a:extLst>
                </a:gridCol>
                <a:gridCol w="1163042">
                  <a:extLst>
                    <a:ext uri="{9D8B030D-6E8A-4147-A177-3AD203B41FA5}">
                      <a16:colId xmlns="" xmlns:a16="http://schemas.microsoft.com/office/drawing/2014/main" val="1066640238"/>
                    </a:ext>
                  </a:extLst>
                </a:gridCol>
                <a:gridCol w="1062813">
                  <a:extLst>
                    <a:ext uri="{9D8B030D-6E8A-4147-A177-3AD203B41FA5}">
                      <a16:colId xmlns="" xmlns:a16="http://schemas.microsoft.com/office/drawing/2014/main" val="1467405564"/>
                    </a:ext>
                  </a:extLst>
                </a:gridCol>
                <a:gridCol w="1388086">
                  <a:extLst>
                    <a:ext uri="{9D8B030D-6E8A-4147-A177-3AD203B41FA5}">
                      <a16:colId xmlns="" xmlns:a16="http://schemas.microsoft.com/office/drawing/2014/main" val="26789741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6159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843904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07860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медицины катастроф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9776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медицинской реабилитации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8371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32288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паллиативной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14282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охраны здоровья семьи и репродукции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0781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(отделения)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медико-социальной поддержки беременных женщин, оказавшихся в трудной жизненной ситуации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6726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в составе перинатальных центров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21938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профилактики и борьбы со СПИДом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966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профпатологии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5267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Челюстно-лицевой хирургии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17234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Медицинского освидетельствования на состояние опьянения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61922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Эндокринологические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67879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Эндоскопии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97497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2384984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68425" y="22748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443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2.1. Центры (отделения, кабинеты) амбулаторной онкологической помощи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299847"/>
              </p:ext>
            </p:extLst>
          </p:nvPr>
        </p:nvGraphicFramePr>
        <p:xfrm>
          <a:off x="704850" y="2077991"/>
          <a:ext cx="895350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4272006">
                  <a:extLst>
                    <a:ext uri="{9D8B030D-6E8A-4147-A177-3AD203B41FA5}">
                      <a16:colId xmlns="" xmlns:a16="http://schemas.microsoft.com/office/drawing/2014/main" val="663238119"/>
                    </a:ext>
                  </a:extLst>
                </a:gridCol>
                <a:gridCol w="677401">
                  <a:extLst>
                    <a:ext uri="{9D8B030D-6E8A-4147-A177-3AD203B41FA5}">
                      <a16:colId xmlns="" xmlns:a16="http://schemas.microsoft.com/office/drawing/2014/main" val="5432683"/>
                    </a:ext>
                  </a:extLst>
                </a:gridCol>
                <a:gridCol w="730730">
                  <a:extLst>
                    <a:ext uri="{9D8B030D-6E8A-4147-A177-3AD203B41FA5}">
                      <a16:colId xmlns="" xmlns:a16="http://schemas.microsoft.com/office/drawing/2014/main" val="3311803507"/>
                    </a:ext>
                  </a:extLst>
                </a:gridCol>
                <a:gridCol w="1111648">
                  <a:extLst>
                    <a:ext uri="{9D8B030D-6E8A-4147-A177-3AD203B41FA5}">
                      <a16:colId xmlns="" xmlns:a16="http://schemas.microsoft.com/office/drawing/2014/main" val="1828146115"/>
                    </a:ext>
                  </a:extLst>
                </a:gridCol>
                <a:gridCol w="2161715">
                  <a:extLst>
                    <a:ext uri="{9D8B030D-6E8A-4147-A177-3AD203B41FA5}">
                      <a16:colId xmlns="" xmlns:a16="http://schemas.microsoft.com/office/drawing/2014/main" val="2102983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посещений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врачам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пациентов, получивших химиотерапию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3875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34728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21433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самостоятельные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56225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87484475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815753" y="3194024"/>
            <a:ext cx="2258647" cy="22689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 гр.3 = таблице 1001 строке 124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Разницу пояснить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6342184" y="4190609"/>
            <a:ext cx="1813147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3 гр.3 = таблице 1001 строке 60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4+5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68419" y="14197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(1002)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829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12192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858251" y="6357939"/>
            <a:ext cx="22860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8953500" y="6215064"/>
            <a:ext cx="190500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699557" y="4177242"/>
            <a:ext cx="3225800" cy="21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527051" y="115889"/>
            <a:ext cx="11165416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719667" y="871538"/>
            <a:ext cx="1094528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912284" y="3765550"/>
            <a:ext cx="10369549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814917" y="836614"/>
            <a:ext cx="1094528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1246717" y="836713"/>
            <a:ext cx="1094528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/>
              <a:t>В таблицу </a:t>
            </a:r>
            <a:r>
              <a:rPr lang="ru-RU" sz="1600" b="1" dirty="0" smtClean="0"/>
              <a:t>1003  внесены изменения в наименование строк:</a:t>
            </a:r>
            <a:endParaRPr lang="ru-RU" sz="1600" b="1" dirty="0"/>
          </a:p>
          <a:p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395984"/>
              </p:ext>
            </p:extLst>
          </p:nvPr>
        </p:nvGraphicFramePr>
        <p:xfrm>
          <a:off x="1103447" y="1700808"/>
          <a:ext cx="10561175" cy="3627120"/>
        </p:xfrm>
        <a:graphic>
          <a:graphicData uri="http://schemas.openxmlformats.org/drawingml/2006/table">
            <a:tbl>
              <a:tblPr/>
              <a:tblGrid>
                <a:gridCol w="4408141"/>
                <a:gridCol w="826527"/>
                <a:gridCol w="1469380"/>
                <a:gridCol w="1193872"/>
                <a:gridCol w="1107732"/>
                <a:gridCol w="1555523"/>
              </a:tblGrid>
              <a:tr h="393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Наличие 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подраз-делений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(нет – 0, </a:t>
                      </a: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- 1)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подраз-делений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выездов</a:t>
                      </a:r>
                    </a:p>
                  </a:txBody>
                  <a:tcPr marL="78637" marR="786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пациентов, принятых при выездах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0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Амбулатории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Стоматологические кабинеты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Флюорографические установки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Клинико-диагностические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Лаборатории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Врачебные бригады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(бригады) выездной патронажной  паллиативной медицинской помощи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trike="sngStrike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ФАПы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Фельдшерско-акушерские пункты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Фельдшерские пункты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Маммографические установки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Мобильные медицинские бригады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Мобильные медицинские комплексы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8637" marR="786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7857" name="Rectangle 1"/>
          <p:cNvSpPr>
            <a:spLocks noChangeArrowheads="1"/>
          </p:cNvSpPr>
          <p:nvPr/>
        </p:nvSpPr>
        <p:spPr bwMode="auto">
          <a:xfrm>
            <a:off x="911424" y="1124744"/>
            <a:ext cx="10657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tabLst>
                <a:tab pos="297021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x-none" sz="1600" b="1" smtClean="0">
                <a:latin typeface="Times New Roman" pitchFamily="18" charset="0"/>
                <a:cs typeface="Times New Roman" pitchFamily="18" charset="0"/>
              </a:rPr>
              <a:t>Передвижные подразделения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формы работы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(1003)                                                              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Код по ОКЕИ: единица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642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13114" y="3854661"/>
            <a:ext cx="26477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Добавлена новая строка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4917" y="5327928"/>
            <a:ext cx="11008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Данные таблиц 1003 не должны противоречить сведениям представленным в таблицах – 1001, 5117, 2100, 2102, 2105, 2700, 2710.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При наличии передвижных флюорографических и </a:t>
            </a:r>
            <a:r>
              <a:rPr lang="ru-RU" b="1" dirty="0" err="1" smtClean="0">
                <a:solidFill>
                  <a:srgbClr val="FF0000"/>
                </a:solidFill>
              </a:rPr>
              <a:t>маммографических</a:t>
            </a:r>
            <a:r>
              <a:rPr lang="ru-RU" b="1" dirty="0" smtClean="0">
                <a:solidFill>
                  <a:srgbClr val="FF0000"/>
                </a:solidFill>
              </a:rPr>
              <a:t> установок, сведения об их деятельности должны быть отражены в таблице 5114.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6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12192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021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858251" y="6357939"/>
            <a:ext cx="22860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0212" name="Прямоугольник 4"/>
          <p:cNvSpPr>
            <a:spLocks noChangeArrowheads="1"/>
          </p:cNvSpPr>
          <p:nvPr/>
        </p:nvSpPr>
        <p:spPr bwMode="auto">
          <a:xfrm>
            <a:off x="8953500" y="6215064"/>
            <a:ext cx="190500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699557" y="4177242"/>
            <a:ext cx="3225800" cy="21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527051" y="115889"/>
            <a:ext cx="11165416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0215" name="Rectangle 7"/>
          <p:cNvSpPr>
            <a:spLocks noChangeArrowheads="1"/>
          </p:cNvSpPr>
          <p:nvPr/>
        </p:nvSpPr>
        <p:spPr bwMode="auto">
          <a:xfrm>
            <a:off x="719667" y="871538"/>
            <a:ext cx="1094528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0216" name="Rectangle 8"/>
          <p:cNvSpPr>
            <a:spLocks noChangeArrowheads="1"/>
          </p:cNvSpPr>
          <p:nvPr/>
        </p:nvSpPr>
        <p:spPr bwMode="auto">
          <a:xfrm>
            <a:off x="912284" y="3765550"/>
            <a:ext cx="10369549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50217" name="Rectangle 9"/>
          <p:cNvSpPr>
            <a:spLocks noChangeArrowheads="1"/>
          </p:cNvSpPr>
          <p:nvPr/>
        </p:nvSpPr>
        <p:spPr bwMode="auto">
          <a:xfrm>
            <a:off x="719403" y="836713"/>
            <a:ext cx="10945284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/>
              <a:t>Внесены изменения в таблицу  </a:t>
            </a:r>
            <a:r>
              <a:rPr lang="ru-RU" sz="1600" b="1" dirty="0" smtClean="0"/>
              <a:t>1008</a:t>
            </a:r>
            <a:endParaRPr lang="ru-RU" sz="1600" b="1" dirty="0"/>
          </a:p>
          <a:p>
            <a:endParaRPr lang="ru-RU" sz="1600" b="1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609906" y="1127448"/>
            <a:ext cx="74508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27325" algn="l"/>
                <a:tab pos="4921250" algn="ctr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Региональные сосудистые центры, первичные сосудистые </a:t>
            </a:r>
            <a:r>
              <a:rPr kumimoji="0" lang="ru-RU" sz="1400" b="1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центры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отделения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285389"/>
              </p:ext>
            </p:extLst>
          </p:nvPr>
        </p:nvGraphicFramePr>
        <p:xfrm>
          <a:off x="1391478" y="1628800"/>
          <a:ext cx="9985109" cy="2987040"/>
        </p:xfrm>
        <a:graphic>
          <a:graphicData uri="http://schemas.openxmlformats.org/drawingml/2006/table">
            <a:tbl>
              <a:tblPr/>
              <a:tblGrid>
                <a:gridCol w="6780371"/>
                <a:gridCol w="1279955"/>
                <a:gridCol w="192478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  строки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Региональные сосудистые центры, ед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них: коек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Поступило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Выписано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пациентов, чел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 них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</a:t>
                      </a: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мерло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 в первые 24 часа после поступления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1.3.1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проведено пациентами койко-дней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Первичные сосудистые отделения, ед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них: коек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Поступило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Выписано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пациентов, чел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2.2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trike="sngStrike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 них</a:t>
                      </a: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</a:t>
                      </a: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мерло 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 в первые 24 часа после поступления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2.3.1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проведено пациентами койко-дней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53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04800" y="457200"/>
            <a:ext cx="1168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anose="02020603050405020304" pitchFamily="18" charset="0"/>
              </a:rPr>
              <a:t>Мощность </a:t>
            </a:r>
            <a:r>
              <a:rPr lang="ru-RU" altLang="ru-RU" sz="1800" b="1" dirty="0">
                <a:latin typeface="Times New Roman" panose="02020603050405020304" pitchFamily="18" charset="0"/>
              </a:rPr>
              <a:t>(плановое число посещений в смену)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 dirty="0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04800" y="1066800"/>
            <a:ext cx="2743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11582400" cy="3278188"/>
        </p:xfrm>
        <a:graphic>
          <a:graphicData uri="http://schemas.openxmlformats.org/drawingml/2006/table">
            <a:tbl>
              <a:tblPr/>
              <a:tblGrid>
                <a:gridCol w="54800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2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080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6604000" y="3788296"/>
            <a:ext cx="5283200" cy="688288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6604000" y="2074590"/>
            <a:ext cx="4868597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203200" y="4876800"/>
            <a:ext cx="11785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Char char="-"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санаторно-курортных </a:t>
            </a:r>
            <a:r>
              <a:rPr lang="ru-RU" altLang="ru-RU" sz="1400" b="1" dirty="0">
                <a:latin typeface="Times New Roman" panose="02020603050405020304" pitchFamily="18" charset="0"/>
              </a:rPr>
              <a:t>организаций (для нужд отдыхающих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)</a:t>
            </a:r>
          </a:p>
          <a:p>
            <a:pPr marL="0" indent="0">
              <a:buClr>
                <a:schemeClr val="bg2"/>
              </a:buClr>
              <a:buSzPct val="75000"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Информация, представляемая в данной таблице может быть изменена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только при капитальном ремонте здания или помещения в сторону увеличения или уменьшения.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Заполняются все строки и их сумма равна первой строке.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9076855" y="4542183"/>
            <a:ext cx="294198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                 числах</a:t>
            </a:r>
          </a:p>
        </p:txBody>
      </p:sp>
    </p:spTree>
    <p:extLst>
      <p:ext uri="{BB962C8B-B14F-4D97-AF65-F5344CB8AC3E}">
        <p14:creationId xmlns:p14="http://schemas.microsoft.com/office/powerpoint/2010/main" val="124348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7. Численность обслуживаемого прикрепленного населения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(1050)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516210" y="3134096"/>
            <a:ext cx="1813147" cy="305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Новая строка 3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372265"/>
              </p:ext>
            </p:extLst>
          </p:nvPr>
        </p:nvGraphicFramePr>
        <p:xfrm>
          <a:off x="579714" y="1892916"/>
          <a:ext cx="9375709" cy="1981200"/>
        </p:xfrm>
        <a:graphic>
          <a:graphicData uri="http://schemas.openxmlformats.org/drawingml/2006/table">
            <a:tbl>
              <a:tblPr firstRow="1" firstCol="1" bandRow="1"/>
              <a:tblGrid>
                <a:gridCol w="5291650">
                  <a:extLst>
                    <a:ext uri="{9D8B030D-6E8A-4147-A177-3AD203B41FA5}">
                      <a16:colId xmlns="" xmlns:a16="http://schemas.microsoft.com/office/drawing/2014/main" val="4143549772"/>
                    </a:ext>
                  </a:extLst>
                </a:gridCol>
                <a:gridCol w="1691378">
                  <a:extLst>
                    <a:ext uri="{9D8B030D-6E8A-4147-A177-3AD203B41FA5}">
                      <a16:colId xmlns="" xmlns:a16="http://schemas.microsoft.com/office/drawing/2014/main" val="2914192303"/>
                    </a:ext>
                  </a:extLst>
                </a:gridCol>
                <a:gridCol w="2392681">
                  <a:extLst>
                    <a:ext uri="{9D8B030D-6E8A-4147-A177-3AD203B41FA5}">
                      <a16:colId xmlns="" xmlns:a16="http://schemas.microsoft.com/office/drawing/2014/main" val="12805450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Численность прикрепленного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04690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6111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6177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  <a:tabLst>
                          <a:tab pos="909955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детей 0 – 17 лет включительно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97082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из них: детей до 1 года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61978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из них до 1 мес.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43656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89065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5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82978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10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лет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56320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</a:t>
                      </a:r>
                      <a:r>
                        <a:rPr lang="ru-RU" sz="1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Взрослые (18 лет и старше)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64832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8232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трудоспособного возраста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50595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старше трудоспособного возраста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13035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Сельское население (из стр.1)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1472512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12</a:t>
            </a:r>
            <a:endParaRPr lang="ru-RU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65760" y="4603805"/>
            <a:ext cx="11476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Численность населения указывается по данным Росстата на 01.01. </a:t>
            </a:r>
            <a:r>
              <a:rPr lang="ru-RU" dirty="0" smtClean="0"/>
              <a:t>отчетного 2021 </a:t>
            </a:r>
            <a:r>
              <a:rPr lang="ru-RU" dirty="0" smtClean="0"/>
              <a:t>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97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Форма № 30 заполняется всеми юридическими лицами в целом по организации, включая структурные подразделения (районные больницы, участковые больницы, амбулатории) (СВОД)</a:t>
            </a:r>
          </a:p>
          <a:p>
            <a:r>
              <a:rPr lang="ru-RU" dirty="0" smtClean="0"/>
              <a:t>Отдельно по юридическому лицу без учета структурных подразделений </a:t>
            </a:r>
          </a:p>
          <a:p>
            <a:r>
              <a:rPr lang="ru-RU" dirty="0" smtClean="0"/>
              <a:t>Каждым структурным подразделением</a:t>
            </a:r>
          </a:p>
          <a:p>
            <a:pPr marL="0" indent="0">
              <a:buNone/>
            </a:pPr>
            <a:r>
              <a:rPr lang="ru-RU" dirty="0" smtClean="0"/>
              <a:t>Медицинские организации заполняют разделы (таблицы) информация в которых содержит фактическую деятельность медицинской организации.</a:t>
            </a:r>
          </a:p>
          <a:p>
            <a:pPr marL="0" indent="0">
              <a:buNone/>
            </a:pPr>
            <a:r>
              <a:rPr lang="ru-RU" dirty="0" smtClean="0"/>
              <a:t>При составлении формы представляется весь объем деятельности – вне зависимости от источников финансирования</a:t>
            </a:r>
          </a:p>
          <a:p>
            <a:pPr marL="0" indent="0">
              <a:buNone/>
            </a:pPr>
            <a:r>
              <a:rPr lang="ru-RU" dirty="0" smtClean="0"/>
              <a:t>Медицинские организации, оказывающие медицинскую помощь только в амбулаторных условиях, не отмечают одноименные подразделения (поликлиника - поликлиники, амбулатория – амбулатории, стоматологическая поликлиника – стоматологические кабинеты)</a:t>
            </a:r>
          </a:p>
        </p:txBody>
      </p:sp>
    </p:spTree>
    <p:extLst>
      <p:ext uri="{BB962C8B-B14F-4D97-AF65-F5344CB8AC3E}">
        <p14:creationId xmlns:p14="http://schemas.microsoft.com/office/powerpoint/2010/main" val="787859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516598"/>
              </p:ext>
            </p:extLst>
          </p:nvPr>
        </p:nvGraphicFramePr>
        <p:xfrm>
          <a:off x="1152443" y="2090804"/>
          <a:ext cx="9791700" cy="2955925"/>
        </p:xfrm>
        <a:graphic>
          <a:graphicData uri="http://schemas.openxmlformats.org/drawingml/2006/table">
            <a:tbl>
              <a:tblPr firstRow="1" firstCol="1" bandRow="1"/>
              <a:tblGrid>
                <a:gridCol w="2651722"/>
                <a:gridCol w="358256"/>
                <a:gridCol w="668116"/>
                <a:gridCol w="668116"/>
                <a:gridCol w="668116"/>
                <a:gridCol w="668744"/>
                <a:gridCol w="623491"/>
                <a:gridCol w="716512"/>
                <a:gridCol w="716512"/>
                <a:gridCol w="623491"/>
                <a:gridCol w="534870"/>
                <a:gridCol w="446877"/>
                <a:gridCol w="446877"/>
              </a:tblGrid>
              <a:tr h="22288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Контингенты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№ стр.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Подлежало осмотрам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из них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сельских жителей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Осмотрено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из них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</a:rPr>
                        <a:t>сельских жителей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из числа осмотренных (гр. 5):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определены группы здоровья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Times New Roman"/>
                        </a:rPr>
                        <a:t>II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Times New Roman"/>
                        </a:rPr>
                        <a:t>III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Times New Roman"/>
                        </a:rPr>
                        <a:t>IV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III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III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1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Дети в возрасте 0-14 лет включительно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      из них  дети до 1 года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Дети в возрасте 15-17 лет включительно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Из общего числа детей 15-17 лет (стр.3) - юношей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Школьники</a:t>
                      </a: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из суммы строк 1+3</a:t>
                      </a: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Контингенты взрослого населения (18 лет и старше),  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из них 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старше трудоспособного возраста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6.1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60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диспансеризация определенных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групп взрослого населения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6.2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        из них  старше трудоспособного возраста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6.2.1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3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Всего  (сумма строк 1, 3, 6)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9361" y="1434468"/>
            <a:ext cx="114424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Профилактические осмотры и диспансеризация, проведенные медицинской организацией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(2510)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	Код по ОКЕИ: человек - 792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249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49285" cy="5492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заполнения таблицы 2510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976" y="914399"/>
            <a:ext cx="10515600" cy="54545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Таблицу 2510 заполняют только те медицинские организации, которые организуют осмотр соответствующих контингентов и отвечают за его проведение, не заполняют таблицу специализированные (кожно-венерологические, туберкулезные и другие организации).</a:t>
            </a:r>
          </a:p>
          <a:p>
            <a:pPr marL="0" indent="0">
              <a:buNone/>
            </a:pPr>
            <a:r>
              <a:rPr lang="ru-RU" sz="1600" dirty="0"/>
              <a:t>В графу 3 вносят число подлежащих осмотру, в графу 5 осмотренных только один раз в году, независимо от того, сколько раз они подлежали осмотру и были осмотрены. Число осмотренных должно быть равно числу подлежащих или быть меньше этого числа. В таблицу включаются сведения таблицы 2516 «Обязательные предварительные и периодические осмотры, проведенные медицинской организацией».</a:t>
            </a:r>
          </a:p>
          <a:p>
            <a:r>
              <a:rPr lang="ru-RU" sz="1600" dirty="0"/>
              <a:t>Строка 1. «Дети 0-14 лет» должна быть больше или равна строке 2 «Дети до  года»</a:t>
            </a:r>
          </a:p>
          <a:p>
            <a:r>
              <a:rPr lang="ru-RU" sz="1600" dirty="0"/>
              <a:t>Строка 2. Дети, родившиеся в предыдущем году и достигших в отчетном году возраста одного года.</a:t>
            </a:r>
          </a:p>
          <a:p>
            <a:r>
              <a:rPr lang="ru-RU" sz="1600" dirty="0"/>
              <a:t>Строка 3 «Дети 15-17 лет» должна быть больше или равна строке 4 «юноши»</a:t>
            </a:r>
          </a:p>
          <a:p>
            <a:r>
              <a:rPr lang="ru-RU" sz="1600" dirty="0"/>
              <a:t>Строка 5. Отражаются сведения о числе подлежащих и осмотренных обучающихся детей-школьников, должна быть меньше строки 1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Строка 6. Количество проведенных периодических и предварительных медицинских осмотров у взрослых (18 лет и старше) указывается в графах с 3 по 6 (для данных видов медицинских осмотров не предусмотрено определение групп здоровья)</a:t>
            </a:r>
          </a:p>
          <a:p>
            <a:r>
              <a:rPr lang="ru-RU" sz="1600" dirty="0" smtClean="0"/>
              <a:t>Строки 6.2 и 6.2.1.  Сведения о проведении диспансеризации определенных групп взрослого населения.</a:t>
            </a:r>
          </a:p>
          <a:p>
            <a:pPr marL="0" indent="0">
              <a:buNone/>
            </a:pPr>
            <a:r>
              <a:rPr lang="ru-RU" sz="1600" dirty="0" smtClean="0"/>
              <a:t>Строка 6 может быть больше строки 6.2 за счет профилактических осмотров. По строке6 проводится контроль по лицам старше трудоспособного возраста (строка 6 – строка 6.1 ≥ строка 6.2 – строка 6.2.1</a:t>
            </a:r>
          </a:p>
          <a:p>
            <a:pPr marL="0" indent="0">
              <a:buNone/>
            </a:pPr>
            <a:r>
              <a:rPr lang="ru-RU" sz="1600" dirty="0" smtClean="0"/>
              <a:t>Разница между данными графы 5 и суммой граф с 7 по 9 должна равняться сведениям о количестве проведенных периодических и предварительных медицинских осмотров, указанных в таблице 2516 строке 1, графе 4.</a:t>
            </a:r>
          </a:p>
        </p:txBody>
      </p:sp>
    </p:spTree>
    <p:extLst>
      <p:ext uri="{BB962C8B-B14F-4D97-AF65-F5344CB8AC3E}">
        <p14:creationId xmlns:p14="http://schemas.microsoft.com/office/powerpoint/2010/main" val="1437109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715" y="286247"/>
            <a:ext cx="10654085" cy="58907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Таблица 2511 включает информацию о профилактических осмотрах детей в возрасте 15-17 лет, с целью сохранения их репродуктивного здоровья.</a:t>
            </a:r>
          </a:p>
          <a:p>
            <a:r>
              <a:rPr lang="ru-RU" dirty="0" smtClean="0"/>
              <a:t>Данные этой таблицы не должны превышать значения граф и строк 3 «Дети 15-17 лет» и 4 «из общего числа детей 15-17 юношей» таблицы 2510.</a:t>
            </a:r>
          </a:p>
          <a:p>
            <a:r>
              <a:rPr lang="ru-RU" dirty="0" smtClean="0"/>
              <a:t>Строка 1 = строка 1.1+строка 1.2</a:t>
            </a:r>
          </a:p>
          <a:p>
            <a:pPr marL="0" indent="0">
              <a:buNone/>
            </a:pPr>
            <a:r>
              <a:rPr lang="ru-RU" dirty="0" smtClean="0"/>
              <a:t>Таблица 2512 включает информацию о госпитализированных детях 15-17 лет и состоявших под диспансерным наблюдением.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9483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Таблицу 2516 заполняют медицинские организации проводящие предварительные и периодические медицинские осмотры работников, связанных с вредными и опасными условиями труда</a:t>
            </a:r>
          </a:p>
          <a:p>
            <a:r>
              <a:rPr lang="ru-RU" dirty="0" smtClean="0"/>
              <a:t>В </a:t>
            </a:r>
            <a:r>
              <a:rPr lang="ru-RU" dirty="0"/>
              <a:t>графе </a:t>
            </a:r>
            <a:r>
              <a:rPr lang="ru-RU" dirty="0" smtClean="0"/>
              <a:t>3 число осмотренных должно равняться числу подлежащих осмотру или быть меньше этого числа.</a:t>
            </a:r>
          </a:p>
          <a:p>
            <a:r>
              <a:rPr lang="ru-RU" dirty="0" smtClean="0"/>
              <a:t>У осмотренных (графа 3)  медицинские противопоказания к работе могли отсутствовать (графа 6) или могут быть постоянными или временными (графа 7), </a:t>
            </a:r>
          </a:p>
          <a:p>
            <a:pPr marL="0" indent="0">
              <a:buNone/>
            </a:pPr>
            <a:r>
              <a:rPr lang="ru-RU" dirty="0" smtClean="0"/>
              <a:t>поэтому графа 3 = графа 6+ графа 7 </a:t>
            </a:r>
          </a:p>
          <a:p>
            <a:pPr marL="0" indent="0">
              <a:buNone/>
            </a:pPr>
            <a:r>
              <a:rPr lang="ru-RU" dirty="0" smtClean="0"/>
              <a:t>В строке 1.2 «декретированные контингенты» указываются должностные лица деятельность которых связана с производством, хранением, транспортировкой, реализацией продуктов, питьевой воды, обучением детей, коммунальным и бытовым обслуживанием населения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721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Деятельность отделения гипербарической оксигенации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615420"/>
              </p:ext>
            </p:extLst>
          </p:nvPr>
        </p:nvGraphicFramePr>
        <p:xfrm>
          <a:off x="398390" y="1607105"/>
          <a:ext cx="8925560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6809105">
                  <a:extLst>
                    <a:ext uri="{9D8B030D-6E8A-4147-A177-3AD203B41FA5}">
                      <a16:colId xmlns="" xmlns:a16="http://schemas.microsoft.com/office/drawing/2014/main" val="3257288237"/>
                    </a:ext>
                  </a:extLst>
                </a:gridCol>
                <a:gridCol w="766445">
                  <a:extLst>
                    <a:ext uri="{9D8B030D-6E8A-4147-A177-3AD203B41FA5}">
                      <a16:colId xmlns="" xmlns:a16="http://schemas.microsoft.com/office/drawing/2014/main" val="2732024402"/>
                    </a:ext>
                  </a:extLst>
                </a:gridCol>
                <a:gridCol w="1350010">
                  <a:extLst>
                    <a:ext uri="{9D8B030D-6E8A-4147-A177-3AD203B41FA5}">
                      <a16:colId xmlns="" xmlns:a16="http://schemas.microsoft.com/office/drawing/2014/main" val="36715031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32589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83017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барокамер – 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27388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действующих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36763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проведенных сеансов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18838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20106043"/>
                  </a:ext>
                </a:extLst>
              </a:tr>
            </a:tbl>
          </a:graphicData>
        </a:graphic>
      </p:graphicFrame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013570" y="3018596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0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8. Деятельность отделения </a:t>
            </a:r>
            <a:r>
              <a:rPr lang="ru-RU" altLang="ru-RU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гемосорбции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 и гравитационной хирургии крови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(4805)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53221"/>
              </p:ext>
            </p:extLst>
          </p:nvPr>
        </p:nvGraphicFramePr>
        <p:xfrm>
          <a:off x="421908" y="1700142"/>
          <a:ext cx="9363075" cy="2083435"/>
        </p:xfrm>
        <a:graphic>
          <a:graphicData uri="http://schemas.openxmlformats.org/drawingml/2006/table">
            <a:tbl>
              <a:tblPr firstRow="1" firstCol="1" bandRow="1"/>
              <a:tblGrid>
                <a:gridCol w="5285105">
                  <a:extLst>
                    <a:ext uri="{9D8B030D-6E8A-4147-A177-3AD203B41FA5}">
                      <a16:colId xmlns="" xmlns:a16="http://schemas.microsoft.com/office/drawing/2014/main" val="2833611944"/>
                    </a:ext>
                  </a:extLst>
                </a:gridCol>
                <a:gridCol w="692150">
                  <a:extLst>
                    <a:ext uri="{9D8B030D-6E8A-4147-A177-3AD203B41FA5}">
                      <a16:colId xmlns="" xmlns:a16="http://schemas.microsoft.com/office/drawing/2014/main" val="3291774738"/>
                    </a:ext>
                  </a:extLst>
                </a:gridCol>
                <a:gridCol w="1113155">
                  <a:extLst>
                    <a:ext uri="{9D8B030D-6E8A-4147-A177-3AD203B41FA5}">
                      <a16:colId xmlns="" xmlns:a16="http://schemas.microsoft.com/office/drawing/2014/main" val="1524246422"/>
                    </a:ext>
                  </a:extLst>
                </a:gridCol>
                <a:gridCol w="1268095">
                  <a:extLst>
                    <a:ext uri="{9D8B030D-6E8A-4147-A177-3AD203B41FA5}">
                      <a16:colId xmlns="" xmlns:a16="http://schemas.microsoft.com/office/drawing/2014/main" val="3440823758"/>
                    </a:ext>
                  </a:extLst>
                </a:gridCol>
                <a:gridCol w="1004570">
                  <a:extLst>
                    <a:ext uri="{9D8B030D-6E8A-4147-A177-3AD203B41FA5}">
                      <a16:colId xmlns="" xmlns:a16="http://schemas.microsoft.com/office/drawing/2014/main" val="3374643968"/>
                    </a:ext>
                  </a:extLst>
                </a:gridCol>
              </a:tblGrid>
              <a:tr h="216535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248768"/>
                  </a:ext>
                </a:extLst>
              </a:tr>
              <a:tr h="29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0899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7773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мест в отделении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54699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процедур – всего,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18957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  гемосорбций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7758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плазмаферезов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04826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лазерного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9831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ультразвукового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547851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гемоозонотерапии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54069172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421909" y="4190609"/>
            <a:ext cx="9683384" cy="15979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При наличии прочих процедур – расписать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(сумма строк 3-7 должны быть равны строке 2)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Графа 3 может быть больше суммы граф 4+5 за счет процедур, выполненных в стационарных условиях.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15508"/>
              </p:ext>
            </p:extLst>
          </p:nvPr>
        </p:nvGraphicFramePr>
        <p:xfrm>
          <a:off x="552702" y="1501801"/>
          <a:ext cx="9541510" cy="3810000"/>
        </p:xfrm>
        <a:graphic>
          <a:graphicData uri="http://schemas.openxmlformats.org/drawingml/2006/table">
            <a:tbl>
              <a:tblPr/>
              <a:tblGrid>
                <a:gridCol w="7111365">
                  <a:extLst>
                    <a:ext uri="{9D8B030D-6E8A-4147-A177-3AD203B41FA5}">
                      <a16:colId xmlns="" xmlns:a16="http://schemas.microsoft.com/office/drawing/2014/main" val="380735597"/>
                    </a:ext>
                  </a:extLst>
                </a:gridCol>
                <a:gridCol w="629920">
                  <a:extLst>
                    <a:ext uri="{9D8B030D-6E8A-4147-A177-3AD203B41FA5}">
                      <a16:colId xmlns="" xmlns:a16="http://schemas.microsoft.com/office/drawing/2014/main" val="4105842291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1287033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 централизованной подсистемы государственной информационной системы в сфере здравоохранения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субъекта Российской Федерации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автоматизированных рабочих мест, подключенных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государственной информационной системе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сфере здравоохранения субъекта Российской Федерации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73155302"/>
                  </a:ext>
                </a:extLst>
              </a:tr>
              <a:tr h="130175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1487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1268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льготным лекарственным обеспечением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665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потоками пациентов (электронная регистратура)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44009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Интегрированная электронная медицинская карта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87388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Телемедицинские консультации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78457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Диагностические исследования (Центральный архив медицинских изображений)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5099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Лабораторные исследования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6704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70210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59843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95877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по профилям «Акушерство и гинекология» и  «Неонатология»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(Мониторинг беременных)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6706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45099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Региональная медицинская информационная система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89252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Медицинская информационная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4743557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666921" y="5033176"/>
            <a:ext cx="232178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Добавлены строки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РАЗДЕЛ VIII. 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(8000)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648860"/>
              </p:ext>
            </p:extLst>
          </p:nvPr>
        </p:nvGraphicFramePr>
        <p:xfrm>
          <a:off x="334731" y="1153589"/>
          <a:ext cx="11507434" cy="5303420"/>
        </p:xfrm>
        <a:graphic>
          <a:graphicData uri="http://schemas.openxmlformats.org/drawingml/2006/table">
            <a:tbl>
              <a:tblPr firstRow="1" firstCol="1" bandRow="1"/>
              <a:tblGrid>
                <a:gridCol w="1543303">
                  <a:extLst>
                    <a:ext uri="{9D8B030D-6E8A-4147-A177-3AD203B41FA5}">
                      <a16:colId xmlns="" xmlns:a16="http://schemas.microsoft.com/office/drawing/2014/main" val="178296552"/>
                    </a:ext>
                  </a:extLst>
                </a:gridCol>
                <a:gridCol w="451540">
                  <a:extLst>
                    <a:ext uri="{9D8B030D-6E8A-4147-A177-3AD203B41FA5}">
                      <a16:colId xmlns="" xmlns:a16="http://schemas.microsoft.com/office/drawing/2014/main" val="4033266676"/>
                    </a:ext>
                  </a:extLst>
                </a:gridCol>
                <a:gridCol w="545881">
                  <a:extLst>
                    <a:ext uri="{9D8B030D-6E8A-4147-A177-3AD203B41FA5}">
                      <a16:colId xmlns="" xmlns:a16="http://schemas.microsoft.com/office/drawing/2014/main" val="2330446065"/>
                    </a:ext>
                  </a:extLst>
                </a:gridCol>
                <a:gridCol w="679111">
                  <a:extLst>
                    <a:ext uri="{9D8B030D-6E8A-4147-A177-3AD203B41FA5}">
                      <a16:colId xmlns="" xmlns:a16="http://schemas.microsoft.com/office/drawing/2014/main" val="1792698693"/>
                    </a:ext>
                  </a:extLst>
                </a:gridCol>
                <a:gridCol w="612856">
                  <a:extLst>
                    <a:ext uri="{9D8B030D-6E8A-4147-A177-3AD203B41FA5}">
                      <a16:colId xmlns="" xmlns:a16="http://schemas.microsoft.com/office/drawing/2014/main" val="2706436303"/>
                    </a:ext>
                  </a:extLst>
                </a:gridCol>
                <a:gridCol w="612856">
                  <a:extLst>
                    <a:ext uri="{9D8B030D-6E8A-4147-A177-3AD203B41FA5}">
                      <a16:colId xmlns="" xmlns:a16="http://schemas.microsoft.com/office/drawing/2014/main" val="57154293"/>
                    </a:ext>
                  </a:extLst>
                </a:gridCol>
                <a:gridCol w="645983">
                  <a:extLst>
                    <a:ext uri="{9D8B030D-6E8A-4147-A177-3AD203B41FA5}">
                      <a16:colId xmlns="" xmlns:a16="http://schemas.microsoft.com/office/drawing/2014/main" val="1540237143"/>
                    </a:ext>
                  </a:extLst>
                </a:gridCol>
                <a:gridCol w="645983">
                  <a:extLst>
                    <a:ext uri="{9D8B030D-6E8A-4147-A177-3AD203B41FA5}">
                      <a16:colId xmlns="" xmlns:a16="http://schemas.microsoft.com/office/drawing/2014/main" val="2530404535"/>
                    </a:ext>
                  </a:extLst>
                </a:gridCol>
                <a:gridCol w="612136">
                  <a:extLst>
                    <a:ext uri="{9D8B030D-6E8A-4147-A177-3AD203B41FA5}">
                      <a16:colId xmlns="" xmlns:a16="http://schemas.microsoft.com/office/drawing/2014/main" val="367924470"/>
                    </a:ext>
                  </a:extLst>
                </a:gridCol>
                <a:gridCol w="612136">
                  <a:extLst>
                    <a:ext uri="{9D8B030D-6E8A-4147-A177-3AD203B41FA5}">
                      <a16:colId xmlns="" xmlns:a16="http://schemas.microsoft.com/office/drawing/2014/main" val="2293182392"/>
                    </a:ext>
                  </a:extLst>
                </a:gridCol>
                <a:gridCol w="512034">
                  <a:extLst>
                    <a:ext uri="{9D8B030D-6E8A-4147-A177-3AD203B41FA5}">
                      <a16:colId xmlns="" xmlns:a16="http://schemas.microsoft.com/office/drawing/2014/main" val="2146488252"/>
                    </a:ext>
                  </a:extLst>
                </a:gridCol>
                <a:gridCol w="563165">
                  <a:extLst>
                    <a:ext uri="{9D8B030D-6E8A-4147-A177-3AD203B41FA5}">
                      <a16:colId xmlns="" xmlns:a16="http://schemas.microsoft.com/office/drawing/2014/main" val="3137672636"/>
                    </a:ext>
                  </a:extLst>
                </a:gridCol>
                <a:gridCol w="612856">
                  <a:extLst>
                    <a:ext uri="{9D8B030D-6E8A-4147-A177-3AD203B41FA5}">
                      <a16:colId xmlns="" xmlns:a16="http://schemas.microsoft.com/office/drawing/2014/main" val="2516179814"/>
                    </a:ext>
                  </a:extLst>
                </a:gridCol>
                <a:gridCol w="510593">
                  <a:extLst>
                    <a:ext uri="{9D8B030D-6E8A-4147-A177-3AD203B41FA5}">
                      <a16:colId xmlns="" xmlns:a16="http://schemas.microsoft.com/office/drawing/2014/main" val="526136217"/>
                    </a:ext>
                  </a:extLst>
                </a:gridCol>
                <a:gridCol w="510593">
                  <a:extLst>
                    <a:ext uri="{9D8B030D-6E8A-4147-A177-3AD203B41FA5}">
                      <a16:colId xmlns="" xmlns:a16="http://schemas.microsoft.com/office/drawing/2014/main" val="458394806"/>
                    </a:ext>
                  </a:extLst>
                </a:gridCol>
                <a:gridCol w="918204">
                  <a:extLst>
                    <a:ext uri="{9D8B030D-6E8A-4147-A177-3AD203B41FA5}">
                      <a16:colId xmlns="" xmlns:a16="http://schemas.microsoft.com/office/drawing/2014/main" val="3328695699"/>
                    </a:ext>
                  </a:extLst>
                </a:gridCol>
                <a:gridCol w="918204">
                  <a:extLst>
                    <a:ext uri="{9D8B030D-6E8A-4147-A177-3AD203B41FA5}">
                      <a16:colId xmlns="" xmlns:a16="http://schemas.microsoft.com/office/drawing/2014/main" val="4116370756"/>
                    </a:ext>
                  </a:extLst>
                </a:gridCol>
              </a:tblGrid>
              <a:tr h="100400"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Названия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зданий,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Общая площадь зданий, кв м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32303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графы 3)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82194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 в аварийном состоянии,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требует сноса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рекон-струкции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таль-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ремонта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имеют виды благоустройства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6902177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пособ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-ленных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помеще-ниях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арендо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-ванных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поме-щениях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водо-провод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горячее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снабже-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цент-ральное отопле-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канализацию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теле-фон-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ную связь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авто-ном-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энер-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госнаб-жение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8984581"/>
                  </a:ext>
                </a:extLst>
              </a:tr>
              <a:tr h="867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рабо-чем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состоя-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находящихся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аварийном состоянии или требующих сноса, реконструкции и капитального ремонта 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223633141"/>
                  </a:ext>
                </a:extLst>
              </a:tr>
              <a:tr h="1004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9912471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144682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51556233"/>
                  </a:ext>
                </a:extLst>
              </a:tr>
              <a:tr h="7730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стационарных усло-виях, расположенные в одном здании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65465026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Офисы врачей общей практики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79595221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ФАПы 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9701082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2310274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Патологоанатомичес-кие отделения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01913576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34398480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(сумма строк 1 – 8)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44245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99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769" y="1328615"/>
            <a:ext cx="112776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  <a:tabLst>
                <a:tab pos="7651115" algn="l"/>
                <a:tab pos="7831455" algn="l"/>
              </a:tabLs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(8001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1), обеспеченных доступом инвалидов и других маломобильных групп населения, оснащенных: пандусами  1_____,  лифтами  2_____,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(8002)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2),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(8003)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3),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3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985477" y="1841569"/>
            <a:ext cx="6158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533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753803" y="334828"/>
            <a:ext cx="2137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1. Общие сведения</a:t>
            </a:r>
            <a:endParaRPr lang="ru-RU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1000</a:t>
            </a:r>
          </a:p>
        </p:txBody>
      </p:sp>
      <p:graphicFrame>
        <p:nvGraphicFramePr>
          <p:cNvPr id="14" name="Таблиц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732113"/>
              </p:ext>
            </p:extLst>
          </p:nvPr>
        </p:nvGraphicFramePr>
        <p:xfrm>
          <a:off x="632777" y="1555261"/>
          <a:ext cx="10801132" cy="2143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4027">
                  <a:extLst>
                    <a:ext uri="{9D8B030D-6E8A-4147-A177-3AD203B41FA5}">
                      <a16:colId xmlns="" xmlns:a16="http://schemas.microsoft.com/office/drawing/2014/main" val="1085761373"/>
                    </a:ext>
                  </a:extLst>
                </a:gridCol>
                <a:gridCol w="940213">
                  <a:extLst>
                    <a:ext uri="{9D8B030D-6E8A-4147-A177-3AD203B41FA5}">
                      <a16:colId xmlns="" xmlns:a16="http://schemas.microsoft.com/office/drawing/2014/main" val="2962686166"/>
                    </a:ext>
                  </a:extLst>
                </a:gridCol>
                <a:gridCol w="1505212">
                  <a:extLst>
                    <a:ext uri="{9D8B030D-6E8A-4147-A177-3AD203B41FA5}">
                      <a16:colId xmlns="" xmlns:a16="http://schemas.microsoft.com/office/drawing/2014/main" val="655358359"/>
                    </a:ext>
                  </a:extLst>
                </a:gridCol>
                <a:gridCol w="2591680">
                  <a:extLst>
                    <a:ext uri="{9D8B030D-6E8A-4147-A177-3AD203B41FA5}">
                      <a16:colId xmlns="" xmlns:a16="http://schemas.microsoft.com/office/drawing/2014/main" val="1255260262"/>
                    </a:ext>
                  </a:extLst>
                </a:gridCol>
              </a:tblGrid>
              <a:tr h="679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Участвующая в создании и тиражировании «Новой модели медицинской организации»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(нет – 0, да –1)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0554839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4217271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Подчиненность:  муниципальная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98951183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субъекту Российской Федерации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72706964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федеральная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432868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организация расположена в сельской местности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59369402"/>
                  </a:ext>
                </a:extLst>
              </a:tr>
            </a:tbl>
          </a:graphicData>
        </a:graphic>
      </p:graphicFrame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9611640" y="3684651"/>
            <a:ext cx="2099692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1127" y="5085093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Rectangle 214"/>
          <p:cNvSpPr>
            <a:spLocks noChangeArrowheads="1"/>
          </p:cNvSpPr>
          <p:nvPr/>
        </p:nvSpPr>
        <p:spPr bwMode="auto">
          <a:xfrm>
            <a:off x="844962" y="3837051"/>
            <a:ext cx="3594175" cy="531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В данную таблицу филиалы не включаются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83052" y="4558277"/>
            <a:ext cx="5539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Медицинские организации не имеющие деления на стационар и поликлинику, заполняют таблицы: 1000, 1001, 1100, 7000, 8000.</a:t>
            </a:r>
          </a:p>
        </p:txBody>
      </p:sp>
    </p:spTree>
    <p:extLst>
      <p:ext uri="{BB962C8B-B14F-4D97-AF65-F5344CB8AC3E}">
        <p14:creationId xmlns:p14="http://schemas.microsoft.com/office/powerpoint/2010/main" val="15777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2425"/>
            <a:ext cx="10515600" cy="582453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Не отмечают профильные кабинеты специализированные медицинские организации (кожно-венерологические диспансеры – строку 12 «дермато-венерологические», наркологические диспансеры – строку 49 «наркологические», стоматологические поликлиники – строку 109 «стоматологические», детские поликлиники – строку 13 «детские поликлиники (отделения, кабинеты) и т.д.</a:t>
            </a:r>
          </a:p>
          <a:p>
            <a:r>
              <a:rPr lang="ru-RU" dirty="0"/>
              <a:t>Сведения о вспомогательных отделениях (кабинетах) заполняют все медицинские организации. Оказывающие медицинскую помощь в амбулаторных или в стационарных условиях, в тех случаях, если в штатном расписании предусмотрены должности соответствующих специалистов.</a:t>
            </a:r>
          </a:p>
          <a:p>
            <a:r>
              <a:rPr lang="ru-RU" dirty="0"/>
              <a:t>В строке 13 «Детские поликлиники (отделения) по графе 5 указывается число педиатрических кабинетов,  ка структурной единицы медицинской организации или подразделения (например, педиатрический кабинет во врачебной амбулатории, где отсутствует детская поликлиника) вне зависимости от количества помещений.</a:t>
            </a:r>
          </a:p>
          <a:p>
            <a:r>
              <a:rPr lang="ru-RU" dirty="0"/>
              <a:t>В строке 13.1 указывается количество структурных подразделений, участвующих в создании и тиражировании «Новой модели медицинской организации».</a:t>
            </a:r>
          </a:p>
          <a:p>
            <a:r>
              <a:rPr lang="ru-RU" dirty="0"/>
              <a:t>В строке 13.1 указывается количество структурных подразделений, созданных с «современной инфраструктурой оказания медицинской помощи детям»</a:t>
            </a:r>
          </a:p>
          <a:p>
            <a:r>
              <a:rPr lang="ru-RU" dirty="0"/>
              <a:t>В строки 16 и 17 включаются сведения о дневных стационарах всех типов, утвержденных приказом руководителя медицинской организации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строке19 «Женские консультации» заполняется только тогда, когда они являются структурными подразделением медицинской организации, при условии, что в штате имеется не менее 4х должностей врачей акушеров-гинекологов. Женские консультации, являющиеся  юридическими лицами в таблицу не включаются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48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94469"/>
              </p:ext>
            </p:extLst>
          </p:nvPr>
        </p:nvGraphicFramePr>
        <p:xfrm>
          <a:off x="617415" y="1789726"/>
          <a:ext cx="11224751" cy="4029279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="" xmlns:a16="http://schemas.microsoft.com/office/drawing/2014/main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="" xmlns:a16="http://schemas.microsoft.com/office/drawing/2014/main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="" xmlns:a16="http://schemas.microsoft.com/office/drawing/2014/main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="" xmlns:a16="http://schemas.microsoft.com/office/drawing/2014/main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="" xmlns:a16="http://schemas.microsoft.com/office/drawing/2014/main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5890814" y="3008630"/>
            <a:ext cx="1893309" cy="13771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заполняют только Медицинские организации, являющиеся </a:t>
            </a:r>
            <a:r>
              <a:rPr lang="ru-RU" altLang="ru-RU" sz="1000" b="1" dirty="0">
                <a:latin typeface="Times New Roman" panose="02020603050405020304" pitchFamily="18" charset="0"/>
              </a:rPr>
              <a:t>ЮРИДИЧЕСКИМ ЛИЦОМ</a:t>
            </a: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10205369" y="3626522"/>
            <a:ext cx="1607458" cy="1008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Число кабинетов</a:t>
            </a:r>
            <a:r>
              <a:rPr lang="ru-RU" altLang="ru-RU" sz="1100" b="1" dirty="0"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 объединенных в подразделения, отделы или отделения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830253" y="2721344"/>
            <a:ext cx="2328985" cy="2168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Количество подразделений, отделов</a:t>
            </a:r>
            <a:r>
              <a:rPr lang="ru-RU" altLang="ru-RU" sz="1200" b="1" dirty="0">
                <a:latin typeface="Times New Roman" panose="02020603050405020304" pitchFamily="18" charset="0"/>
              </a:rPr>
              <a:t>,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отделений, </a:t>
            </a:r>
            <a:r>
              <a:rPr lang="ru-RU" altLang="ru-RU" sz="1200" b="1" dirty="0">
                <a:latin typeface="Times New Roman" panose="02020603050405020304" pitchFamily="18" charset="0"/>
              </a:rPr>
              <a:t>когда имеется:</a:t>
            </a:r>
          </a:p>
          <a:p>
            <a:pPr algn="ctr">
              <a:spcBef>
                <a:spcPct val="0"/>
              </a:spcBef>
              <a:buNone/>
            </a:pPr>
            <a:endParaRPr lang="ru-RU" altLang="ru-RU" sz="12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-выделенное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для них помещение,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-аппаратура и оборудование,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-должности, соответствующих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  медицинских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работников</a:t>
            </a:r>
          </a:p>
          <a:p>
            <a:pPr>
              <a:spcBef>
                <a:spcPct val="0"/>
              </a:spcBef>
              <a:buNone/>
            </a:pPr>
            <a:endParaRPr lang="ru-RU" altLang="ru-RU" sz="11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Согласно штатному расписанию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617415" y="4471212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Кабинет- </a:t>
            </a:r>
            <a:r>
              <a:rPr lang="ru-RU" sz="1200" b="1" dirty="0" smtClean="0">
                <a:latin typeface="Times New Roman" pitchFamily="18" charset="0"/>
              </a:rPr>
              <a:t>самостоятельная </a:t>
            </a:r>
            <a:r>
              <a:rPr lang="ru-RU" sz="1200" b="1" dirty="0">
                <a:latin typeface="Times New Roman" pitchFamily="18" charset="0"/>
              </a:rPr>
              <a:t>структурная </a:t>
            </a:r>
            <a:r>
              <a:rPr lang="ru-RU" sz="1200" b="1" dirty="0" smtClean="0">
                <a:latin typeface="Times New Roman" pitchFamily="18" charset="0"/>
              </a:rPr>
              <a:t>единица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000" b="1" dirty="0">
                <a:latin typeface="Times New Roman" panose="02020603050405020304" pitchFamily="18" charset="0"/>
              </a:rPr>
              <a:t>Отдел – это часть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медицинской организации</a:t>
            </a:r>
            <a:r>
              <a:rPr lang="ru-RU" altLang="ru-RU" sz="1000" b="1" dirty="0">
                <a:latin typeface="Times New Roman" panose="02020603050405020304" pitchFamily="18" charset="0"/>
              </a:rPr>
              <a:t>,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которая выполняет определенные функции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1095702" y="5102112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при заполнении таблицы необходимо учесть, что отделения, которые оказывают медицинскую помощь в стационарных условиях, в таблицу не включают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9415" y="67265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5716" y="5780782"/>
            <a:ext cx="111346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Заполнение таблицы 1001 сопоставляются с заполнением сведений в таблице 1100 (Штатным расписанием) по соответствующим строкам и соответствующей </a:t>
            </a:r>
            <a:r>
              <a:rPr lang="ru-RU" sz="1600" b="1" dirty="0" smtClean="0">
                <a:solidFill>
                  <a:srgbClr val="FF0000"/>
                </a:solidFill>
              </a:rPr>
              <a:t>деятельности</a:t>
            </a:r>
            <a:r>
              <a:rPr lang="ru-RU" sz="1600" b="1" dirty="0" smtClean="0">
                <a:solidFill>
                  <a:srgbClr val="FF0000"/>
                </a:solidFill>
              </a:rPr>
              <a:t>. При заполнении таблицы 1001 необходимо наличие занятой должности специалиста в таблице 1100 и выполнения объемов в таблице 2100 или в таблицах соответствующих кабинетов.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12192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b="1" i="1"/>
          </a:p>
        </p:txBody>
      </p:sp>
      <p:sp>
        <p:nvSpPr>
          <p:cNvPr id="34918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858251" y="6357939"/>
            <a:ext cx="22860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49188" name="Прямоугольник 4"/>
          <p:cNvSpPr>
            <a:spLocks noChangeArrowheads="1"/>
          </p:cNvSpPr>
          <p:nvPr/>
        </p:nvSpPr>
        <p:spPr bwMode="auto">
          <a:xfrm>
            <a:off x="8953500" y="6215064"/>
            <a:ext cx="190500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699557" y="4177242"/>
            <a:ext cx="3225800" cy="21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527051" y="115889"/>
            <a:ext cx="11165416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719403" y="764704"/>
            <a:ext cx="1094528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912284" y="3765550"/>
            <a:ext cx="10369549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814917" y="836614"/>
            <a:ext cx="1094528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349539" name="Rectangle 355"/>
          <p:cNvSpPr>
            <a:spLocks noChangeArrowheads="1"/>
          </p:cNvSpPr>
          <p:nvPr/>
        </p:nvSpPr>
        <p:spPr bwMode="auto">
          <a:xfrm>
            <a:off x="1199456" y="692696"/>
            <a:ext cx="931303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таблицу 1001  добавлены строки:</a:t>
            </a:r>
          </a:p>
          <a:p>
            <a:endParaRPr lang="ru-RU" sz="16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07435" y="1196752"/>
          <a:ext cx="10369152" cy="2348040"/>
        </p:xfrm>
        <a:graphic>
          <a:graphicData uri="http://schemas.openxmlformats.org/drawingml/2006/table">
            <a:tbl>
              <a:tblPr/>
              <a:tblGrid>
                <a:gridCol w="8832981"/>
                <a:gridCol w="1536171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Детские поликлиники (отделения, кабинеты)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организации»              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13.1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Консультативно-диагностические центры для детей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организации»               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31.2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Центры (отделения)  вспомогательных репродуктивных технологий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007434" y="3933057"/>
            <a:ext cx="1094528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/>
          </a:p>
          <a:p>
            <a:endParaRPr lang="ru-RU" sz="1600" b="1"/>
          </a:p>
        </p:txBody>
      </p:sp>
      <p:sp>
        <p:nvSpPr>
          <p:cNvPr id="14" name="Прямоугольник 13"/>
          <p:cNvSpPr/>
          <p:nvPr/>
        </p:nvSpPr>
        <p:spPr>
          <a:xfrm>
            <a:off x="2447595" y="3717032"/>
            <a:ext cx="5205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таблице 1001  изменены наименования строк: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199456" y="4077072"/>
          <a:ext cx="10369152" cy="1921320"/>
        </p:xfrm>
        <a:graphic>
          <a:graphicData uri="http://schemas.openxmlformats.org/drawingml/2006/table">
            <a:tbl>
              <a:tblPr/>
              <a:tblGrid>
                <a:gridCol w="8832981"/>
                <a:gridCol w="1536171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Амбулатории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передвижные)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Геронтологические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Гериатрические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Паллиативной медицинской помощи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(включая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передвижные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Стоматологические </a:t>
                      </a: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на промышленных предприятиях,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призывных пунктах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109.3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Центры 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(отделения)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медико-социальной поддержки беременных женщин, оказавшихся в трудной жизненной ситуации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135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69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131712"/>
              </p:ext>
            </p:extLst>
          </p:nvPr>
        </p:nvGraphicFramePr>
        <p:xfrm>
          <a:off x="1210635" y="1349152"/>
          <a:ext cx="10369152" cy="4444456"/>
        </p:xfrm>
        <a:graphic>
          <a:graphicData uri="http://schemas.openxmlformats.org/drawingml/2006/table">
            <a:tbl>
              <a:tblPr/>
              <a:tblGrid>
                <a:gridCol w="8832981"/>
                <a:gridCol w="1536171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</a:p>
                  </a:txBody>
                  <a:tcPr marL="76789" marR="767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Искусственной </a:t>
                      </a:r>
                      <a:r>
                        <a:rPr lang="ru-RU" sz="1400" u="sng" strike="noStrike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инсеминации</a:t>
                      </a: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женщин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Отделы издательской и полиграфической деятельности 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Отделы </a:t>
                      </a:r>
                      <a:r>
                        <a:rPr lang="ru-RU" sz="1400" u="sng" strike="noStrike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межсекторальных</a:t>
                      </a: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внешних связей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Отделы сбора баз данных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из стр. 70: на </a:t>
                      </a:r>
                      <a:r>
                        <a:rPr lang="en-US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этапе 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70.2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на </a:t>
                      </a:r>
                      <a:r>
                        <a:rPr lang="en-US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этапе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70.3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на </a:t>
                      </a:r>
                      <a:r>
                        <a:rPr lang="en-US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</a:t>
                      </a: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этапе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70.4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статистики в составе </a:t>
                      </a:r>
                      <a:r>
                        <a:rPr lang="ru-RU" sz="1400" u="sng" strike="noStrike" baseline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оргметодотдела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сложных судебно-медицинских экспертиз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судебно-биохимические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судебно-гистологические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судебно-медицинской экспертизы вещественных доказательств  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судебно-медицинской экспертизы трупов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судебно-химические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Отделения судебно-цитологические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Редакционно-издательские отделы 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Телефон доверия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u="sng" strike="noStrike" baseline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из них для детей</a:t>
                      </a:r>
                      <a:endParaRPr lang="ru-RU" sz="1400" u="sng" strike="noStrike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 strike="noStrike" baseline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123.1</a:t>
                      </a:r>
                      <a:endParaRPr lang="ru-RU" sz="1400" u="sng" strike="noStrike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527051" y="115889"/>
            <a:ext cx="11165416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4" name="Rectangle 355"/>
          <p:cNvSpPr>
            <a:spLocks noChangeArrowheads="1"/>
          </p:cNvSpPr>
          <p:nvPr/>
        </p:nvSpPr>
        <p:spPr bwMode="auto">
          <a:xfrm>
            <a:off x="1199456" y="692696"/>
            <a:ext cx="1099254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 таблицы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1001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исключены строки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1600" b="1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8880309" y="6165305"/>
            <a:ext cx="2286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82" tIns="47891" rIns="95782" bIns="4789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57263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Helios"/>
                <a:ea typeface="+mn-ea"/>
                <a:cs typeface="+mn-cs"/>
              </a:rPr>
              <a:t>РОССИЯ 2021</a:t>
            </a:r>
          </a:p>
        </p:txBody>
      </p:sp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8976320" y="6021289"/>
            <a:ext cx="190500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10635" y="1749287"/>
            <a:ext cx="10294902" cy="3983603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272209" y="1749288"/>
            <a:ext cx="10233328" cy="3983602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9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70569"/>
              </p:ext>
            </p:extLst>
          </p:nvPr>
        </p:nvGraphicFramePr>
        <p:xfrm>
          <a:off x="617415" y="1789726"/>
          <a:ext cx="11224751" cy="4099618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="" xmlns:a16="http://schemas.microsoft.com/office/drawing/2014/main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="" xmlns:a16="http://schemas.microsoft.com/office/drawing/2014/main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="" xmlns:a16="http://schemas.microsoft.com/office/drawing/2014/main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="" xmlns:a16="http://schemas.microsoft.com/office/drawing/2014/main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="" xmlns:a16="http://schemas.microsoft.com/office/drawing/2014/main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Аллергологические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Амбулатории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передвижные)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Аптеки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изготавливающие лекарственные препараты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Восстановительного лечения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Гастроэнтерологические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Гематологические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Гемодиализа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Гемосорбции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Геронтологические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Гериатрические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Гипербарической оксигенации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Дермато-венерологические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Детские поликлиники (отделения, кабинеты)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Диабетологические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8659939" y="6011909"/>
            <a:ext cx="3149538" cy="5089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13</a:t>
            </a:r>
            <a:r>
              <a:rPr lang="ru-RU" sz="1600" b="1" dirty="0" smtClean="0">
                <a:cs typeface="Arial" charset="0"/>
              </a:rPr>
              <a:t> </a:t>
            </a:r>
            <a:r>
              <a:rPr lang="ru-RU" sz="1600" b="1" dirty="0">
                <a:cs typeface="Arial" charset="0"/>
              </a:rPr>
              <a:t>должна быть </a:t>
            </a:r>
            <a:r>
              <a:rPr lang="ru-RU" sz="1600" b="1" dirty="0" smtClean="0">
                <a:cs typeface="Arial" charset="0"/>
              </a:rPr>
              <a:t>больше либо равна строке 13</a:t>
            </a:r>
            <a:r>
              <a:rPr lang="ru-RU" altLang="ru-RU" sz="1600" b="1" dirty="0">
                <a:latin typeface="Times New Roman" panose="02020603050405020304" pitchFamily="18" charset="0"/>
              </a:rPr>
              <a:t>.2</a:t>
            </a: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990986" y="4471213"/>
            <a:ext cx="5716460" cy="3048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10</a:t>
            </a:r>
            <a:r>
              <a:rPr lang="ru-RU" sz="1600" b="1" dirty="0" smtClean="0">
                <a:cs typeface="Arial" charset="0"/>
              </a:rPr>
              <a:t> будет сравниваться со строкой 10 прошлого года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5756744" y="5045269"/>
            <a:ext cx="6657974" cy="92098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В строке 13 «Детские поликлиники (отделения)» по графе 5 указывается число педиатрических кабинетов, как структурной единицы медицинской организации или подразделения (например, педиатрический кабинет во врачебной амбулатории, где отсутствует детская поликлиника). 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528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33874</TotalTime>
  <Words>3801</Words>
  <Application>Microsoft Office PowerPoint</Application>
  <PresentationFormat>Произвольный</PresentationFormat>
  <Paragraphs>1836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Порядок заполнения таблицы 2510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Алена Александровна Кандеева</cp:lastModifiedBy>
  <cp:revision>258</cp:revision>
  <cp:lastPrinted>2021-12-20T10:17:24Z</cp:lastPrinted>
  <dcterms:created xsi:type="dcterms:W3CDTF">2020-11-29T07:52:22Z</dcterms:created>
  <dcterms:modified xsi:type="dcterms:W3CDTF">2021-12-20T10:19:08Z</dcterms:modified>
</cp:coreProperties>
</file>